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  <p:sldMasterId id="2147483694" r:id="rId2"/>
  </p:sldMasterIdLst>
  <p:notesMasterIdLst>
    <p:notesMasterId r:id="rId33"/>
  </p:notesMasterIdLst>
  <p:handoutMasterIdLst>
    <p:handoutMasterId r:id="rId34"/>
  </p:handoutMasterIdLst>
  <p:sldIdLst>
    <p:sldId id="666" r:id="rId3"/>
    <p:sldId id="668" r:id="rId4"/>
    <p:sldId id="669" r:id="rId5"/>
    <p:sldId id="648" r:id="rId6"/>
    <p:sldId id="626" r:id="rId7"/>
    <p:sldId id="671" r:id="rId8"/>
    <p:sldId id="672" r:id="rId9"/>
    <p:sldId id="654" r:id="rId10"/>
    <p:sldId id="673" r:id="rId11"/>
    <p:sldId id="655" r:id="rId12"/>
    <p:sldId id="632" r:id="rId13"/>
    <p:sldId id="657" r:id="rId14"/>
    <p:sldId id="670" r:id="rId15"/>
    <p:sldId id="658" r:id="rId16"/>
    <p:sldId id="674" r:id="rId17"/>
    <p:sldId id="676" r:id="rId18"/>
    <p:sldId id="675" r:id="rId19"/>
    <p:sldId id="677" r:id="rId20"/>
    <p:sldId id="667" r:id="rId21"/>
    <p:sldId id="634" r:id="rId22"/>
    <p:sldId id="687" r:id="rId23"/>
    <p:sldId id="678" r:id="rId24"/>
    <p:sldId id="681" r:id="rId25"/>
    <p:sldId id="679" r:id="rId26"/>
    <p:sldId id="680" r:id="rId27"/>
    <p:sldId id="682" r:id="rId28"/>
    <p:sldId id="683" r:id="rId29"/>
    <p:sldId id="684" r:id="rId30"/>
    <p:sldId id="685" r:id="rId31"/>
    <p:sldId id="686" r:id="rId32"/>
  </p:sldIdLst>
  <p:sldSz cx="12192000" cy="6858000"/>
  <p:notesSz cx="6934200" cy="9220200"/>
  <p:embeddedFontLs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Tw Cen MT" panose="020B0602020104020603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에스코어 드림 5 Medium" panose="020B0503030302020204" pitchFamily="34" charset="-127"/>
      <p:regular r:id="rId45"/>
    </p:embeddedFont>
    <p:embeddedFont>
      <p:font typeface="여기어때 잘난체 OTF" panose="020B0600000101010101" pitchFamily="34" charset="-127"/>
      <p:bold r:id="rId46"/>
    </p:embeddedFont>
    <p:embeddedFont>
      <p:font typeface="페이북 OTF Bold" panose="00000800000000000000" pitchFamily="50" charset="-127"/>
      <p:bold r:id="rId47"/>
    </p:embeddedFont>
    <p:embeddedFont>
      <p:font typeface="페이북 OTF Light" panose="00000300000000000000" pitchFamily="50" charset="-127"/>
      <p:regular r:id="rId4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5F5F5"/>
    <a:srgbClr val="0000FF"/>
    <a:srgbClr val="010F9E"/>
    <a:srgbClr val="000642"/>
    <a:srgbClr val="800000"/>
    <a:srgbClr val="FFCCFF"/>
    <a:srgbClr val="FFFFCC"/>
    <a:srgbClr val="CCFFCC"/>
    <a:srgbClr val="CA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3" autoAdjust="0"/>
    <p:restoredTop sz="86920" autoAdjust="0"/>
  </p:normalViewPr>
  <p:slideViewPr>
    <p:cSldViewPr snapToGrid="0">
      <p:cViewPr varScale="1">
        <p:scale>
          <a:sx n="98" d="100"/>
          <a:sy n="98" d="100"/>
        </p:scale>
        <p:origin x="118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886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262228DA-6DF8-41C4-AC8F-6E2689982EC3}" type="slidenum">
              <a:rPr lang="ko-KR" altLang="en-US">
                <a:ea typeface="페이북 OTF Light" panose="00000300000000000000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1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ED3632B6-C19B-4FAB-A8E1-97FA343F0D48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6900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4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8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1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4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364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171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88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89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0634" y="381000"/>
            <a:ext cx="10206567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914400" y="1333500"/>
            <a:ext cx="10949517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98624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E576E-7EC6-4494-8CF2-4D66F557C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9FFAD-0639-4C80-B170-B7C00BF0C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C2502-4090-46EF-9F61-DC5497F5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410D-5BB1-495A-AFDA-F0C9C262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A2B21-EDA2-48C5-922E-0E7D8167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569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579B5-9E72-4844-8F0B-B7E09C4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A5334-BA6B-4414-88C7-1448955F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C58AF-C939-43E6-A783-A4348AAA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32E6D-89CD-4E76-ADD6-1A1AA1CB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1505C-AE87-45A5-9822-4FC69F22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CEA40E-4C87-461F-A93A-536ABC8D7AAF}"/>
              </a:ext>
            </a:extLst>
          </p:cNvPr>
          <p:cNvSpPr/>
          <p:nvPr userDrawn="1"/>
        </p:nvSpPr>
        <p:spPr>
          <a:xfrm rot="10800000">
            <a:off x="0" y="6562447"/>
            <a:ext cx="12192000" cy="306087"/>
          </a:xfrm>
          <a:prstGeom prst="rect">
            <a:avLst/>
          </a:pr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3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7529A-864A-4EA0-983E-E3D231D3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C8B97-B116-4B87-8948-E039CAA33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4A98C-39B1-486F-9549-5966FB87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A6D9-311F-41F6-BE19-5DA28760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81F8E-8F4B-4595-A2B7-23381909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002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E3B4-ABB1-4A88-9608-13FFC1E2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B62A4-5224-4268-A7DC-7307DC6A8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5A76B-9C6B-4877-B8A5-FC93DE307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A8BDA-996E-4B3F-B85F-4ED074D9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16650-CBC5-4B94-9B6F-F8A88B31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0E395-30D3-412E-9E40-21023AAD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091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51B9-2EA0-48EA-87C9-4D7BB532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0835E-7F5F-4DC2-A21F-2916EA1C3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48F25-A58E-46A1-AC9E-DE7220D06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9BEF51-D6CE-4E28-B241-0263F60DB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60E2A-1BDA-4AF9-AB5D-796CC1586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7D68EA-EAB6-4C79-A656-0D6C4FEA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0C5CA7-77A2-4DE3-B103-D8825110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0C757-AA08-4B54-8563-6C140763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118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8A1CC-F7C0-4FE6-97CB-180869B6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BAC0E-7885-4FB8-B0AD-35A6F630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2F5CF-892E-49FB-9757-9A1495A1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B3A48-E36D-4148-89D8-6B9D8981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50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>
              <a:buSzPct val="80000"/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8045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735176-2D8F-4D58-A157-D4BD1F7D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505B9-1991-48EC-A8DF-E002B4F8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24489-3759-4212-AE5D-CB6827B1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65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946C-68D8-48B9-88F3-D704D204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235DB-D29D-4D37-8CCA-5A90BEB2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0D222-DC19-46CE-A092-0F07701F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FDE61-EA08-4A75-A664-E38D6A3D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4FF31-D9A8-4C32-9DAC-24E15A53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B696B-5692-4BCC-8087-553C2CD4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7286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B3AB6-8DA2-4C1E-ABB0-7F15DA22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C999F8-0E86-46BA-86EA-F39F26E4D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D453-E8E4-4E0B-9AD4-88827364E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302B-903B-461B-BABE-A587A025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C1E47-B9CE-4E16-A69F-7DAC5493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EBFC97-7A91-4174-BA81-D1281DB9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504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6174-99DF-466A-922A-F99BA00D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BC9D6-3518-4231-A4DD-76E7789F2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00C05-4121-4FC9-9B44-719AB68F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DC8C-1921-4DBA-9324-B27D17A1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52815-8056-4496-B3E1-4E63DB2F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060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B4AFFC-F94C-4453-9C79-BD9CCBC72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8E4C67-2CA5-43C2-8DD7-B8774F90F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A2E05-670A-4302-86AB-0C09B2A0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3ADA-BD11-44CF-940E-D00F13E7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C78B3-71D2-4617-AEAB-D26F6707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680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0B94C-C775-4465-BF50-458CD38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1CF3A2-F0E3-4275-A146-00ACA8C2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C789B-A49D-4DB8-B310-6438A076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4748AD-152D-4CF4-96BE-A84A35E2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831429CB-CD5E-40D8-B4EB-B1D5FE6683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 marL="457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 marL="82296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 marL="11430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 marL="1600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 marL="20574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47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443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6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596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350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223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153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" y="339962"/>
            <a:ext cx="568228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9389534" y="6591300"/>
            <a:ext cx="19303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쉽게 </a:t>
            </a:r>
            <a:r>
              <a:rPr lang="ko-KR" altLang="en-US" sz="1200" i="1" dirty="0" err="1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풀어쓴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C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언어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Express</a:t>
            </a:r>
            <a:endParaRPr lang="ko-KR" altLang="en-US" sz="1200" i="1" dirty="0">
              <a:solidFill>
                <a:srgbClr val="000099"/>
              </a:solidFill>
              <a:latin typeface="Trebuchet MS" pitchFamily="34" charset="0"/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3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E91044-AABA-40E0-B282-5E411000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D1E57-BBDF-4ECD-81DF-5578F241E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A43D8-4621-47F7-93AC-C9417EAA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2D9AE-B563-41AD-BAA3-95A211782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98B0B-4061-426E-B807-F00331FDE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423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459504"/>
            <a:ext cx="919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가장 큰 목적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협업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277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E4C38D-09AB-4759-9AC4-B812C44B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37" y="1157720"/>
            <a:ext cx="9214449" cy="5199820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Branch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81883-55C5-43FB-A915-8CC6957572A8}"/>
              </a:ext>
            </a:extLst>
          </p:cNvPr>
          <p:cNvSpPr txBox="1"/>
          <p:nvPr/>
        </p:nvSpPr>
        <p:spPr>
          <a:xfrm>
            <a:off x="3734270" y="2669624"/>
            <a:ext cx="391962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그러면 새로운 분기점이 생긴다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!!!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8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4895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 이제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병합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하면 두개의 브랜치를 하나로 합칠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0FED3CF-F9CC-4269-B35E-6B0C1622E9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55" y="1913805"/>
            <a:ext cx="5417457" cy="30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9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584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병합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(merge)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누르고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origin/main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합쳐보자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A7B01-8FDF-475D-BC56-BAAB4623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94" y="2177143"/>
            <a:ext cx="7377600" cy="412337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EA31E7-219D-4DB5-9502-129D09D48854}"/>
              </a:ext>
            </a:extLst>
          </p:cNvPr>
          <p:cNvSpPr/>
          <p:nvPr/>
        </p:nvSpPr>
        <p:spPr>
          <a:xfrm>
            <a:off x="3575254" y="3674434"/>
            <a:ext cx="2099831" cy="2153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92329A-8EBA-4E0D-8F95-BD9D8B9B43A0}"/>
              </a:ext>
            </a:extLst>
          </p:cNvPr>
          <p:cNvSpPr/>
          <p:nvPr/>
        </p:nvSpPr>
        <p:spPr>
          <a:xfrm>
            <a:off x="9216571" y="5779006"/>
            <a:ext cx="580571" cy="24442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29EB7-EFBA-4EF3-A750-E44B2562BD1C}"/>
              </a:ext>
            </a:extLst>
          </p:cNvPr>
          <p:cNvSpPr txBox="1"/>
          <p:nvPr/>
        </p:nvSpPr>
        <p:spPr>
          <a:xfrm>
            <a:off x="5713997" y="3597465"/>
            <a:ext cx="28491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origin/main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선택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02338-29EE-4402-867F-6A0DF11B2FF9}"/>
              </a:ext>
            </a:extLst>
          </p:cNvPr>
          <p:cNvSpPr txBox="1"/>
          <p:nvPr/>
        </p:nvSpPr>
        <p:spPr>
          <a:xfrm>
            <a:off x="9854894" y="5716551"/>
            <a:ext cx="136109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 클릭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145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0AB4454-0719-4DE7-BACB-A519949F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8" y="1984139"/>
            <a:ext cx="7600058" cy="4300755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451156"/>
            <a:ext cx="584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병합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(merge)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누르고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origin/main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합쳐보자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EA31E7-219D-4DB5-9502-129D09D48854}"/>
              </a:ext>
            </a:extLst>
          </p:cNvPr>
          <p:cNvSpPr/>
          <p:nvPr/>
        </p:nvSpPr>
        <p:spPr>
          <a:xfrm>
            <a:off x="3694090" y="3026291"/>
            <a:ext cx="588183" cy="13900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29EB7-EFBA-4EF3-A750-E44B2562BD1C}"/>
              </a:ext>
            </a:extLst>
          </p:cNvPr>
          <p:cNvSpPr txBox="1"/>
          <p:nvPr/>
        </p:nvSpPr>
        <p:spPr>
          <a:xfrm>
            <a:off x="4468856" y="3379087"/>
            <a:ext cx="48988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서로 다른 두 브렌치가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 branch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합쳐진 것을 볼 수 있음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64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690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 과거의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newfile1.txt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newfile2.txt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있는게 보임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둘다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브랜치로 합쳐졌음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7902A-B5DB-45DA-9BCE-FC0AC17D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1" y="2536029"/>
            <a:ext cx="5353797" cy="3801005"/>
          </a:xfrm>
          <a:prstGeom prst="rect">
            <a:avLst/>
          </a:prstGeom>
        </p:spPr>
      </p:pic>
      <p:pic>
        <p:nvPicPr>
          <p:cNvPr id="15362" name="Picture 2" descr="god loki - NamuWiki">
            <a:extLst>
              <a:ext uri="{FF2B5EF4-FFF2-40B4-BE49-F238E27FC236}">
                <a16:creationId xmlns:a16="http://schemas.microsoft.com/office/drawing/2014/main" id="{F6FDDEA9-3AD0-4F99-9BFA-2083BD530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76" y="2816091"/>
            <a:ext cx="6169260" cy="28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6E061-9619-4C71-8AA2-649AB146065F}"/>
              </a:ext>
            </a:extLst>
          </p:cNvPr>
          <p:cNvSpPr txBox="1"/>
          <p:nvPr/>
        </p:nvSpPr>
        <p:spPr>
          <a:xfrm>
            <a:off x="5914476" y="5782864"/>
            <a:ext cx="586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로키가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멀티버스의 시간선을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 있다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04EF-4E70-4E1A-B095-A24B1F4D56E9}"/>
              </a:ext>
            </a:extLst>
          </p:cNvPr>
          <p:cNvSpPr txBox="1"/>
          <p:nvPr/>
        </p:nvSpPr>
        <p:spPr>
          <a:xfrm>
            <a:off x="1858759" y="4922206"/>
            <a:ext cx="304398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개의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branch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하나로 합쳐진 것을 볼 수 있다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86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24C051-BD65-4AA0-9969-44F02EBA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95" y="1820488"/>
            <a:ext cx="8144809" cy="4598115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반대로 </a:t>
            </a:r>
            <a:r>
              <a:rPr lang="en-US" altLang="ko-KR" sz="3600">
                <a:solidFill>
                  <a:srgbClr val="010F9E"/>
                </a:solidFill>
              </a:rPr>
              <a:t>main</a:t>
            </a:r>
            <a:r>
              <a:rPr lang="ko-KR" altLang="en-US" sz="3600">
                <a:solidFill>
                  <a:srgbClr val="010F9E"/>
                </a:solidFill>
              </a:rPr>
              <a:t>에서도 </a:t>
            </a:r>
            <a:r>
              <a:rPr lang="en-US" altLang="ko-KR" sz="3600">
                <a:solidFill>
                  <a:srgbClr val="010F9E"/>
                </a:solidFill>
              </a:rPr>
              <a:t>merge </a:t>
            </a:r>
            <a:r>
              <a:rPr lang="ko-KR" altLang="en-US" sz="3600">
                <a:solidFill>
                  <a:srgbClr val="010F9E"/>
                </a:solidFill>
              </a:rPr>
              <a:t>해줘야함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7557" y="1092320"/>
            <a:ext cx="716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방금전에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했는데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main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에서는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안됐음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EA31E7-219D-4DB5-9502-129D09D48854}"/>
              </a:ext>
            </a:extLst>
          </p:cNvPr>
          <p:cNvSpPr/>
          <p:nvPr/>
        </p:nvSpPr>
        <p:spPr>
          <a:xfrm>
            <a:off x="2023595" y="4222793"/>
            <a:ext cx="1128167" cy="2130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C6775-40DF-41D3-9018-D168B93E1E3F}"/>
              </a:ext>
            </a:extLst>
          </p:cNvPr>
          <p:cNvSpPr txBox="1"/>
          <p:nvPr/>
        </p:nvSpPr>
        <p:spPr>
          <a:xfrm>
            <a:off x="5850184" y="3298833"/>
            <a:ext cx="5754914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아직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 branch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과거에 머물러 있음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이것을 최신화 해주자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(newfile2.txt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새로 파일 추가된것을 반영해주자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343E1-D312-4877-986F-96A3162AA869}"/>
              </a:ext>
            </a:extLst>
          </p:cNvPr>
          <p:cNvSpPr txBox="1"/>
          <p:nvPr/>
        </p:nvSpPr>
        <p:spPr>
          <a:xfrm>
            <a:off x="3180946" y="4222163"/>
            <a:ext cx="278797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main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브랜치 더블클릭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433DC4-A112-4A6D-B6A6-1EE5F447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75" y="4257874"/>
            <a:ext cx="3193672" cy="2186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214143-2794-4AAC-873E-E08C7EEF569F}"/>
              </a:ext>
            </a:extLst>
          </p:cNvPr>
          <p:cNvSpPr txBox="1"/>
          <p:nvPr/>
        </p:nvSpPr>
        <p:spPr>
          <a:xfrm>
            <a:off x="8074576" y="5631301"/>
            <a:ext cx="250129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newfile2.txt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없음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C63EF3-70A3-40E1-B260-E926058BD882}"/>
              </a:ext>
            </a:extLst>
          </p:cNvPr>
          <p:cNvSpPr/>
          <p:nvPr/>
        </p:nvSpPr>
        <p:spPr>
          <a:xfrm>
            <a:off x="4445540" y="2246271"/>
            <a:ext cx="483141" cy="3895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F696-6FB6-4C92-BD05-6C2FDD40CFB9}"/>
              </a:ext>
            </a:extLst>
          </p:cNvPr>
          <p:cNvSpPr txBox="1"/>
          <p:nvPr/>
        </p:nvSpPr>
        <p:spPr>
          <a:xfrm>
            <a:off x="5000019" y="2279627"/>
            <a:ext cx="278797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dev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병합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687CB9-1BEC-4A68-B346-33EF098072A4}"/>
              </a:ext>
            </a:extLst>
          </p:cNvPr>
          <p:cNvSpPr/>
          <p:nvPr/>
        </p:nvSpPr>
        <p:spPr>
          <a:xfrm>
            <a:off x="2992997" y="2258470"/>
            <a:ext cx="483141" cy="3895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30CAC-C825-4E9B-A845-6A5E0788904E}"/>
              </a:ext>
            </a:extLst>
          </p:cNvPr>
          <p:cNvSpPr txBox="1"/>
          <p:nvPr/>
        </p:nvSpPr>
        <p:spPr>
          <a:xfrm>
            <a:off x="1802981" y="2711479"/>
            <a:ext cx="334631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병합된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50504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65991" y="1409506"/>
            <a:ext cx="10708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여럿이서 작업할때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branch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여러 개 만들어준다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새로운 브랜치에서 팀원들이 작업하게 하고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팀장이 해당 브랜치 관리 및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관리를 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branch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관리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commit, pull request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변경사항 적용시켜주세요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42942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Merge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65991" y="1409506"/>
            <a:ext cx="107083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주의사항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수많은 문제점은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나온다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아킬레스건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만약 여러 브렌치에서 같은 파일을 수정했다면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굉장히 어려워짐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경우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“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난다고 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안됨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때는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충돌난 파일을 수정해서 다시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해야함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야근이 시작됨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처음에 계획을 잘 세워야함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서로 같은 파일 수정하지 않도록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4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459504"/>
            <a:ext cx="919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함께 하는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Github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87133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다른사람의 </a:t>
            </a:r>
            <a:r>
              <a:rPr lang="en-US" altLang="ko-KR" sz="3600">
                <a:solidFill>
                  <a:srgbClr val="010F9E"/>
                </a:solidFill>
              </a:rPr>
              <a:t>Repo</a:t>
            </a:r>
            <a:r>
              <a:rPr lang="ko-KR" altLang="en-US" sz="3600">
                <a:solidFill>
                  <a:srgbClr val="010F9E"/>
                </a:solidFill>
              </a:rPr>
              <a:t>를 수정해보자</a:t>
            </a:r>
            <a:r>
              <a:rPr lang="en-US" altLang="ko-KR" sz="3600">
                <a:solidFill>
                  <a:srgbClr val="010F9E"/>
                </a:solidFill>
              </a:rPr>
              <a:t>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7721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보통 팀장이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관리를 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나머지 직원은 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clone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해서 수정사항을 업데이트 해야함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팀장은 먼저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브랜치를 만든다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팀원들 수정사항 관리용 브랜치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다른사람의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수정하는 방법은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가지가 있음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collaborator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공동 소유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설정에서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collaborator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초대를 하면 수정권한을 받게 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두번째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Pull request (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요청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사람의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clone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다음에 수정하고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날림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60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</a:t>
            </a:r>
            <a:r>
              <a:rPr lang="ko-KR" altLang="en-US" sz="3600">
                <a:solidFill>
                  <a:srgbClr val="010F9E"/>
                </a:solidFill>
              </a:rPr>
              <a:t>의 가장 큰 장점</a:t>
            </a:r>
            <a:r>
              <a:rPr lang="en-US" altLang="ko-KR" sz="3600">
                <a:solidFill>
                  <a:srgbClr val="010F9E"/>
                </a:solidFill>
              </a:rPr>
              <a:t>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7721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하나의 프로젝트를 여럿이서 관리할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조별과제는 그럴 수 있어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회사라면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F8BEB-5B08-4460-9A5C-F0AB1A89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147" y="1370436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3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코드 리뷰 문화를 리뷰해 봐요 (코드 리뷰 프로세스 개선 ＆ PR Reminder Bot 개발 이야기)">
            <a:extLst>
              <a:ext uri="{FF2B5EF4-FFF2-40B4-BE49-F238E27FC236}">
                <a16:creationId xmlns:a16="http://schemas.microsoft.com/office/drawing/2014/main" id="{6CF2258A-D53B-43C0-808B-68DEE2F7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29" y="1478605"/>
            <a:ext cx="6805971" cy="44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485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 힘들다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59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fork!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15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팀원과 팀장이 되어보자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옆사람의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들어가서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fork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해보자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fork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하면 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해당 레포가 복제됨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026" name="Picture 2" descr="Git Clone vs Fork - What's the Difference? | all">
            <a:extLst>
              <a:ext uri="{FF2B5EF4-FFF2-40B4-BE49-F238E27FC236}">
                <a16:creationId xmlns:a16="http://schemas.microsoft.com/office/drawing/2014/main" id="{5164E0D4-2A77-45E3-8002-37DFC2E53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1"/>
          <a:stretch/>
        </p:blipFill>
        <p:spPr bwMode="auto">
          <a:xfrm>
            <a:off x="890524" y="2378413"/>
            <a:ext cx="2824226" cy="20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ic Greer Weblog">
            <a:extLst>
              <a:ext uri="{FF2B5EF4-FFF2-40B4-BE49-F238E27FC236}">
                <a16:creationId xmlns:a16="http://schemas.microsoft.com/office/drawing/2014/main" id="{13697731-6F0D-434D-8254-1FE92240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1433419"/>
            <a:ext cx="47625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it Clone vs Fork - What's the Difference? | all">
            <a:extLst>
              <a:ext uri="{FF2B5EF4-FFF2-40B4-BE49-F238E27FC236}">
                <a16:creationId xmlns:a16="http://schemas.microsoft.com/office/drawing/2014/main" id="{5B4139D1-6944-4EDD-8640-86564479A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7"/>
          <a:stretch/>
        </p:blipFill>
        <p:spPr bwMode="auto">
          <a:xfrm>
            <a:off x="3714750" y="2373548"/>
            <a:ext cx="2824226" cy="22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E1012-0C72-42C5-873F-8DA5F8E28614}"/>
              </a:ext>
            </a:extLst>
          </p:cNvPr>
          <p:cNvSpPr txBox="1"/>
          <p:nvPr/>
        </p:nvSpPr>
        <p:spPr>
          <a:xfrm>
            <a:off x="1349454" y="4665071"/>
            <a:ext cx="468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clone: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컴퓨터로 레포 복사 </a:t>
            </a:r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내 컴퓨터에서 작업 할 수 있게 되었다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fork: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다른사람의 레포를 내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복사 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동료가 되었다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9A013-B421-49D7-96C1-2B4D3D44957E}"/>
              </a:ext>
            </a:extLst>
          </p:cNvPr>
          <p:cNvSpPr txBox="1"/>
          <p:nvPr/>
        </p:nvSpPr>
        <p:spPr>
          <a:xfrm>
            <a:off x="7176382" y="5073394"/>
            <a:ext cx="468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레포를 포크해서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동료가 되지 않을래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00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CA85FF-C70F-4B9F-A6D9-BB354D0C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17" y="2062265"/>
            <a:ext cx="8940596" cy="4212460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fork!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15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팀원과 팀장이 되어보자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옆사람의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들어가서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fork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해보자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fork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하면 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해당 레포가 복제됨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269A6E-355A-4A31-8069-8131C328627C}"/>
              </a:ext>
            </a:extLst>
          </p:cNvPr>
          <p:cNvSpPr/>
          <p:nvPr/>
        </p:nvSpPr>
        <p:spPr>
          <a:xfrm>
            <a:off x="8715983" y="2945796"/>
            <a:ext cx="1017543" cy="2115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72EB88-5F26-4205-AD44-0CE2C0F73145}"/>
              </a:ext>
            </a:extLst>
          </p:cNvPr>
          <p:cNvSpPr/>
          <p:nvPr/>
        </p:nvSpPr>
        <p:spPr>
          <a:xfrm>
            <a:off x="7500027" y="3663800"/>
            <a:ext cx="1144002" cy="3510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E0E00-59A0-4BDB-97B3-A2BC5F3A90B7}"/>
              </a:ext>
            </a:extLst>
          </p:cNvPr>
          <p:cNvSpPr txBox="1"/>
          <p:nvPr/>
        </p:nvSpPr>
        <p:spPr>
          <a:xfrm>
            <a:off x="8692669" y="3717682"/>
            <a:ext cx="198606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fork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만들기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8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fork </a:t>
            </a:r>
            <a:r>
              <a:rPr lang="ko-KR" altLang="en-US" sz="3600">
                <a:solidFill>
                  <a:srgbClr val="010F9E"/>
                </a:solidFill>
              </a:rPr>
              <a:t>했으면</a:t>
            </a:r>
            <a:r>
              <a:rPr lang="en-US" altLang="ko-KR" sz="3600">
                <a:solidFill>
                  <a:srgbClr val="010F9E"/>
                </a:solidFill>
              </a:rPr>
              <a:t>, fork</a:t>
            </a:r>
            <a:r>
              <a:rPr lang="ko-KR" altLang="en-US" sz="3600">
                <a:solidFill>
                  <a:srgbClr val="010F9E"/>
                </a:solidFill>
              </a:rPr>
              <a:t>한 레포를 클론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1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해당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복사해서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sourcetree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클론 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269A6E-355A-4A31-8069-8131C328627C}"/>
              </a:ext>
            </a:extLst>
          </p:cNvPr>
          <p:cNvSpPr/>
          <p:nvPr/>
        </p:nvSpPr>
        <p:spPr>
          <a:xfrm>
            <a:off x="8715983" y="2945796"/>
            <a:ext cx="1017543" cy="2115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72EB88-5F26-4205-AD44-0CE2C0F73145}"/>
              </a:ext>
            </a:extLst>
          </p:cNvPr>
          <p:cNvSpPr/>
          <p:nvPr/>
        </p:nvSpPr>
        <p:spPr>
          <a:xfrm>
            <a:off x="7500027" y="3663800"/>
            <a:ext cx="1144002" cy="3510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E0E00-59A0-4BDB-97B3-A2BC5F3A90B7}"/>
              </a:ext>
            </a:extLst>
          </p:cNvPr>
          <p:cNvSpPr txBox="1"/>
          <p:nvPr/>
        </p:nvSpPr>
        <p:spPr>
          <a:xfrm>
            <a:off x="8692669" y="3717682"/>
            <a:ext cx="198606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fork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만들기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61A9E4-7611-4F44-BA46-1297AA38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40" y="2366562"/>
            <a:ext cx="8601320" cy="415795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823AB2-420F-4C62-9DB3-585A2888FD5B}"/>
              </a:ext>
            </a:extLst>
          </p:cNvPr>
          <p:cNvSpPr/>
          <p:nvPr/>
        </p:nvSpPr>
        <p:spPr>
          <a:xfrm>
            <a:off x="7217954" y="3832698"/>
            <a:ext cx="805434" cy="23599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7DF420-1AAD-4FFE-8E7A-93540E6331CE}"/>
              </a:ext>
            </a:extLst>
          </p:cNvPr>
          <p:cNvSpPr/>
          <p:nvPr/>
        </p:nvSpPr>
        <p:spPr>
          <a:xfrm>
            <a:off x="7626485" y="5085084"/>
            <a:ext cx="294454" cy="23599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1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27FD026-49EC-4B47-8305-512103AA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76" y="2129682"/>
            <a:ext cx="7671112" cy="4305003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485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팀원과 팀장이 되어보자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옆사람의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클론해보자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AF470-F3E6-4E05-9F82-34921BA8F765}"/>
              </a:ext>
            </a:extLst>
          </p:cNvPr>
          <p:cNvSpPr txBox="1"/>
          <p:nvPr/>
        </p:nvSpPr>
        <p:spPr>
          <a:xfrm>
            <a:off x="7023370" y="3840691"/>
            <a:ext cx="16926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붙여넣기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98EED-CB94-487F-BB08-4316D459650F}"/>
              </a:ext>
            </a:extLst>
          </p:cNvPr>
          <p:cNvSpPr txBox="1"/>
          <p:nvPr/>
        </p:nvSpPr>
        <p:spPr>
          <a:xfrm>
            <a:off x="7023369" y="4292587"/>
            <a:ext cx="16926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복사할 위치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A00C24-F2EE-4577-86F1-22299ABF5B22}"/>
              </a:ext>
            </a:extLst>
          </p:cNvPr>
          <p:cNvSpPr/>
          <p:nvPr/>
        </p:nvSpPr>
        <p:spPr>
          <a:xfrm>
            <a:off x="3803515" y="2574489"/>
            <a:ext cx="546336" cy="42163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5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574BF7-9F99-46B6-943A-B52D1AAB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7"/>
          <a:stretch/>
        </p:blipFill>
        <p:spPr>
          <a:xfrm>
            <a:off x="1269148" y="1989904"/>
            <a:ext cx="9653703" cy="4138521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67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branch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새파일 만들기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 commit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 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를 해보자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13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67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하면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생김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0710D-7ED4-43A3-800C-010B8785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02" y="2648504"/>
            <a:ext cx="8823800" cy="38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67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push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하면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생김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 내용과 함께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날릴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B4CF6-B303-4875-AE34-3F81C76B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5" y="1935950"/>
            <a:ext cx="7436639" cy="445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C8B09-5EEC-422E-BB94-A253761B7BC1}"/>
              </a:ext>
            </a:extLst>
          </p:cNvPr>
          <p:cNvSpPr txBox="1"/>
          <p:nvPr/>
        </p:nvSpPr>
        <p:spPr>
          <a:xfrm>
            <a:off x="2012161" y="3429000"/>
            <a:ext cx="73103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649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67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 팀장은 본인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생긴것을 볼 수 있음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9D8D3-2A9E-4725-B09E-A5815353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19" y="2343706"/>
            <a:ext cx="9155489" cy="40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2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Pull Request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138275"/>
            <a:ext cx="667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 팀장은 본인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pull request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생긴것을 볼 수 있음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마지막으로 팀장이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merge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하면 끝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F1893-B113-4759-87D7-C35FB506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59" y="2833169"/>
            <a:ext cx="6228416" cy="3651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5C887-7FF0-4F5D-B509-DAF861DC6A7A}"/>
              </a:ext>
            </a:extLst>
          </p:cNvPr>
          <p:cNvSpPr txBox="1"/>
          <p:nvPr/>
        </p:nvSpPr>
        <p:spPr>
          <a:xfrm>
            <a:off x="2914619" y="5719725"/>
            <a:ext cx="73103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242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</a:t>
            </a:r>
            <a:r>
              <a:rPr lang="ko-KR" altLang="en-US" sz="3600">
                <a:solidFill>
                  <a:srgbClr val="010F9E"/>
                </a:solidFill>
              </a:rPr>
              <a:t>의 가장 큰 장점</a:t>
            </a:r>
            <a:r>
              <a:rPr lang="en-US" altLang="ko-KR" sz="3600">
                <a:solidFill>
                  <a:srgbClr val="010F9E"/>
                </a:solidFill>
              </a:rPr>
              <a:t>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507625" y="1185770"/>
            <a:ext cx="7721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하나의 프로젝트를 여럿이서 관리할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조별과제는 그럴 수 있어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회사라면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여럿이서 한 프로젝트를 진행해야함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833204-4186-4F4A-A874-5EEDB0D554BD}"/>
              </a:ext>
            </a:extLst>
          </p:cNvPr>
          <p:cNvGrpSpPr/>
          <p:nvPr/>
        </p:nvGrpSpPr>
        <p:grpSpPr>
          <a:xfrm>
            <a:off x="4624049" y="1185770"/>
            <a:ext cx="6729751" cy="5301088"/>
            <a:chOff x="431800" y="1147311"/>
            <a:chExt cx="6729751" cy="5301088"/>
          </a:xfrm>
        </p:grpSpPr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B81AFEEC-581D-4069-AF3A-D55FB22C8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18" y="1147311"/>
              <a:ext cx="6108019" cy="5301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A7F304D-E25C-4A25-89BC-E34B6836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4E7822B-9548-46A9-89F6-E8FD0435A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56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20007EB-3432-49B6-8417-EB0A606F9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728" y="3797855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6CA818-B15E-4B85-B4A9-ED5AB9782998}"/>
                </a:ext>
              </a:extLst>
            </p:cNvPr>
            <p:cNvSpPr/>
            <p:nvPr/>
          </p:nvSpPr>
          <p:spPr>
            <a:xfrm>
              <a:off x="6058466" y="2699492"/>
              <a:ext cx="1103085" cy="522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065462-9717-4D4C-AE9E-70B44E855B7C}"/>
                </a:ext>
              </a:extLst>
            </p:cNvPr>
            <p:cNvSpPr/>
            <p:nvPr/>
          </p:nvSpPr>
          <p:spPr>
            <a:xfrm>
              <a:off x="4860528" y="3096444"/>
              <a:ext cx="596844" cy="357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230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459504"/>
            <a:ext cx="919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미션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옆사람과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pull request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주고 받기</a:t>
            </a:r>
            <a:endParaRPr lang="en-US" altLang="ko-KR" sz="400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6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459504"/>
            <a:ext cx="919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Branch 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98584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Branch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558705"/>
            <a:ext cx="44707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Branch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 하는것은 분기점임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과거로 돌아가서 새로운 버전을 만들고 이걸 최신 버전과 합쳐서 새로운 버전을 만들 수 있음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하나의 프로젝트 내에서 멀티버스를 만들 수 있음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290" name="Picture 2" descr="A Spider-Man Multiverse is Coming — The Credible Nerds">
            <a:extLst>
              <a:ext uri="{FF2B5EF4-FFF2-40B4-BE49-F238E27FC236}">
                <a16:creationId xmlns:a16="http://schemas.microsoft.com/office/drawing/2014/main" id="{F457F906-9DA0-4A56-A8EE-10E8C288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66" y="1147362"/>
            <a:ext cx="4224034" cy="527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740FBE-C21F-45AE-9B6B-11B79CBB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24" y="1090811"/>
            <a:ext cx="9390351" cy="5243518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History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C6CDC6-B137-435B-AFC3-60C0D10A150F}"/>
              </a:ext>
            </a:extLst>
          </p:cNvPr>
          <p:cNvSpPr/>
          <p:nvPr/>
        </p:nvSpPr>
        <p:spPr>
          <a:xfrm>
            <a:off x="3759927" y="1554919"/>
            <a:ext cx="461878" cy="5170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F202-8768-499A-95C8-C4B267F5A0F1}"/>
              </a:ext>
            </a:extLst>
          </p:cNvPr>
          <p:cNvSpPr txBox="1"/>
          <p:nvPr/>
        </p:nvSpPr>
        <p:spPr>
          <a:xfrm>
            <a:off x="4260717" y="1626100"/>
            <a:ext cx="16299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branch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C492D-462E-4F50-84C4-3ED9BF8A4CB3}"/>
              </a:ext>
            </a:extLst>
          </p:cNvPr>
          <p:cNvSpPr txBox="1"/>
          <p:nvPr/>
        </p:nvSpPr>
        <p:spPr>
          <a:xfrm>
            <a:off x="4803541" y="3429000"/>
            <a:ext cx="284919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Branch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 입력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9F7DF2-5224-4FBF-8B02-2998AD4F0DBB}"/>
              </a:ext>
            </a:extLst>
          </p:cNvPr>
          <p:cNvCxnSpPr>
            <a:cxnSpLocks/>
          </p:cNvCxnSpPr>
          <p:nvPr/>
        </p:nvCxnSpPr>
        <p:spPr>
          <a:xfrm flipH="1" flipV="1">
            <a:off x="4566905" y="3151090"/>
            <a:ext cx="696685" cy="2246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7DBEE4-8451-4D8C-8BD1-116AEEE026E0}"/>
              </a:ext>
            </a:extLst>
          </p:cNvPr>
          <p:cNvSpPr/>
          <p:nvPr/>
        </p:nvSpPr>
        <p:spPr>
          <a:xfrm>
            <a:off x="7093271" y="3867822"/>
            <a:ext cx="815315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9D922-2D0A-467E-AF8F-7F1B97D2CE39}"/>
              </a:ext>
            </a:extLst>
          </p:cNvPr>
          <p:cNvSpPr txBox="1"/>
          <p:nvPr/>
        </p:nvSpPr>
        <p:spPr>
          <a:xfrm>
            <a:off x="7164120" y="4306644"/>
            <a:ext cx="144486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브랜치 생성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29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541033-67DA-44F2-8996-5A99BC68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54" y="1160292"/>
            <a:ext cx="8859892" cy="4974116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Branch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4056F-9BA1-4512-AE52-C33683C1F4FF}"/>
              </a:ext>
            </a:extLst>
          </p:cNvPr>
          <p:cNvSpPr txBox="1"/>
          <p:nvPr/>
        </p:nvSpPr>
        <p:spPr>
          <a:xfrm>
            <a:off x="2881324" y="3429000"/>
            <a:ext cx="3986403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말고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새로운 멀티버스가 생긴것을 확인 할 수 있다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더블클릭으로 브랜치 이동 가능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BDA58C-3E8A-4ECE-A14C-F679225522F0}"/>
              </a:ext>
            </a:extLst>
          </p:cNvPr>
          <p:cNvSpPr/>
          <p:nvPr/>
        </p:nvSpPr>
        <p:spPr>
          <a:xfrm>
            <a:off x="1687890" y="3594305"/>
            <a:ext cx="1046637" cy="43294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1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224ADE-9197-4FEC-8A19-394BDD69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90" y="1215948"/>
            <a:ext cx="8816219" cy="4962134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Branch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4056F-9BA1-4512-AE52-C33683C1F4FF}"/>
              </a:ext>
            </a:extLst>
          </p:cNvPr>
          <p:cNvSpPr txBox="1"/>
          <p:nvPr/>
        </p:nvSpPr>
        <p:spPr>
          <a:xfrm>
            <a:off x="7492235" y="5022334"/>
            <a:ext cx="28491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상태에서 새로운 파일을 추가해준다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“newfile2.exe”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5AD52-E820-4A58-96B4-91FF866F50F0}"/>
              </a:ext>
            </a:extLst>
          </p:cNvPr>
          <p:cNvSpPr txBox="1"/>
          <p:nvPr/>
        </p:nvSpPr>
        <p:spPr>
          <a:xfrm>
            <a:off x="3246805" y="4347420"/>
            <a:ext cx="284919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그러면 다시 새파일이 추가된 것을 볼 수 있음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이것을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&amp; push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해준다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Branch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98202-2AA7-4452-9422-43C6A487DB00}"/>
              </a:ext>
            </a:extLst>
          </p:cNvPr>
          <p:cNvSpPr txBox="1"/>
          <p:nvPr/>
        </p:nvSpPr>
        <p:spPr>
          <a:xfrm>
            <a:off x="1349454" y="1558705"/>
            <a:ext cx="447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해주세요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421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원클릭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원클릭테마1" id="{EDA49FDE-C2AA-49D7-925D-52B96ACF570E}" vid="{AC63729E-AD00-432B-812F-443B60957789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12610</TotalTime>
  <Words>751</Words>
  <Application>Microsoft Office PowerPoint</Application>
  <PresentationFormat>와이드스크린</PresentationFormat>
  <Paragraphs>170</Paragraphs>
  <Slides>30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맑은 고딕</vt:lpstr>
      <vt:lpstr>Trebuchet MS</vt:lpstr>
      <vt:lpstr>에스코어 드림 5 Medium</vt:lpstr>
      <vt:lpstr>Arial</vt:lpstr>
      <vt:lpstr>페이북 OTF Bold</vt:lpstr>
      <vt:lpstr>Wingdings</vt:lpstr>
      <vt:lpstr>Tw Cen MT</vt:lpstr>
      <vt:lpstr>페이북 OTF Light</vt:lpstr>
      <vt:lpstr>여기어때 잘난체 OTF</vt:lpstr>
      <vt:lpstr>가을</vt:lpstr>
      <vt:lpstr>원클릭테마1</vt:lpstr>
      <vt:lpstr>PowerPoint 프레젠테이션</vt:lpstr>
      <vt:lpstr>Github의 가장 큰 장점!</vt:lpstr>
      <vt:lpstr>Github의 가장 큰 장점!</vt:lpstr>
      <vt:lpstr>PowerPoint 프레젠테이션</vt:lpstr>
      <vt:lpstr>Branch</vt:lpstr>
      <vt:lpstr>History</vt:lpstr>
      <vt:lpstr>Branch</vt:lpstr>
      <vt:lpstr>Branch</vt:lpstr>
      <vt:lpstr>Branch</vt:lpstr>
      <vt:lpstr>Branch</vt:lpstr>
      <vt:lpstr>Merge</vt:lpstr>
      <vt:lpstr>Merge</vt:lpstr>
      <vt:lpstr>Merge</vt:lpstr>
      <vt:lpstr>Merge</vt:lpstr>
      <vt:lpstr>반대로 main에서도 merge 해줘야함</vt:lpstr>
      <vt:lpstr>Merge</vt:lpstr>
      <vt:lpstr>Merge</vt:lpstr>
      <vt:lpstr>PowerPoint 프레젠테이션</vt:lpstr>
      <vt:lpstr>다른사람의 Repo를 수정해보자!</vt:lpstr>
      <vt:lpstr>Pull Request</vt:lpstr>
      <vt:lpstr>fork!</vt:lpstr>
      <vt:lpstr>fork!</vt:lpstr>
      <vt:lpstr>fork 했으면, fork한 레포를 클론</vt:lpstr>
      <vt:lpstr>Pull Request</vt:lpstr>
      <vt:lpstr>Pull Request</vt:lpstr>
      <vt:lpstr>Pull Request</vt:lpstr>
      <vt:lpstr>Pull Request</vt:lpstr>
      <vt:lpstr>Pull Request</vt:lpstr>
      <vt:lpstr>Pull Request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seungyoung oh</cp:lastModifiedBy>
  <cp:revision>1383</cp:revision>
  <dcterms:created xsi:type="dcterms:W3CDTF">2007-06-29T06:43:39Z</dcterms:created>
  <dcterms:modified xsi:type="dcterms:W3CDTF">2026-01-26T13:39:10Z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